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</p:sldIdLst>
  <p:sldSz cx="5486400" cy="6858000"/>
  <p:notesSz cx="6858000" cy="5486400"/>
  <p:embeddedFontLst>
    <p:embeddedFont>
      <p:font typeface="Inter" panose="02000503000000020004" pitchFamily="34" charset="0"/>
      <p:regular r:id="rId9"/>
    </p:embeddedFont>
    <p:embeddedFont>
      <p:font typeface="Inter" panose="02000503000000020004" pitchFamily="34" charset="-122"/>
      <p:regular r:id="rId10"/>
    </p:embeddedFont>
    <p:embeddedFont>
      <p:font typeface="Inter" panose="02000503000000020004" pitchFamily="34" charset="-120"/>
      <p:regular r:id="rId11"/>
    </p:embeddedFont>
    <p:embeddedFont>
      <p:font typeface="Bricolage Grotesque SemiBold" panose="020B0605040402000204" pitchFamily="34" charset="0"/>
      <p:bold r:id="rId12"/>
    </p:embeddedFont>
    <p:embeddedFont>
      <p:font typeface="Bricolage Grotesque SemiBold" panose="020B0605040402000204" pitchFamily="34" charset="-122"/>
      <p:bold r:id="rId13"/>
    </p:embeddedFont>
    <p:embeddedFont>
      <p:font typeface="Bricolage Grotesque SemiBold" panose="020B0605040402000204" pitchFamily="34" charset="-120"/>
      <p:bold r:id="rId14"/>
    </p:embeddedFont>
    <p:embeddedFont>
      <p:font typeface="Inter Bold" panose="02000503000000020004" pitchFamily="34" charset="0"/>
      <p:bold r:id="rId15"/>
    </p:embeddedFont>
    <p:embeddedFont>
      <p:font typeface="Inter Bold" panose="02000503000000020004" pitchFamily="34" charset="-122"/>
      <p:bold r:id="rId16"/>
    </p:embeddedFont>
    <p:embeddedFont>
      <p:font typeface="Inter Bold" panose="02000503000000020004" pitchFamily="34" charset="-120"/>
      <p:bold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20" Type="http://schemas.openxmlformats.org/officeDocument/2006/relationships/font" Target="fonts/font12.fntdata"/><Relationship Id="rId2" Type="http://schemas.openxmlformats.org/officeDocument/2006/relationships/theme" Target="theme/theme1.xml"/><Relationship Id="rId19" Type="http://schemas.openxmlformats.org/officeDocument/2006/relationships/font" Target="fonts/font11.fntdata"/><Relationship Id="rId18" Type="http://schemas.openxmlformats.org/officeDocument/2006/relationships/font" Target="fonts/font10.fntdata"/><Relationship Id="rId17" Type="http://schemas.openxmlformats.org/officeDocument/2006/relationships/font" Target="fonts/font9.fntdata"/><Relationship Id="rId16" Type="http://schemas.openxmlformats.org/officeDocument/2006/relationships/font" Target="fonts/font8.fntdata"/><Relationship Id="rId15" Type="http://schemas.openxmlformats.org/officeDocument/2006/relationships/font" Target="fonts/font7.fntdata"/><Relationship Id="rId14" Type="http://schemas.openxmlformats.org/officeDocument/2006/relationships/font" Target="fonts/font6.fntdata"/><Relationship Id="rId13" Type="http://schemas.openxmlformats.org/officeDocument/2006/relationships/font" Target="fonts/font5.fntdata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580" y="65589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237185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98475" y="2386330"/>
            <a:ext cx="765175" cy="254000"/>
          </a:xfrm>
          <a:prstGeom prst="roundRect">
            <a:avLst>
              <a:gd name="adj" fmla="val 22113"/>
            </a:avLst>
          </a:prstGeom>
          <a:solidFill>
            <a:srgbClr val="F8ECD3"/>
          </a:solidFill>
        </p:spPr>
      </p:sp>
      <p:sp>
        <p:nvSpPr>
          <p:cNvPr id="4" name="Text 1"/>
          <p:cNvSpPr/>
          <p:nvPr/>
        </p:nvSpPr>
        <p:spPr>
          <a:xfrm>
            <a:off x="518795" y="2455545"/>
            <a:ext cx="713105" cy="2971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96000"/>
              </a:lnSpc>
              <a:buNone/>
            </a:pPr>
            <a:r>
              <a:rPr lang="en-US" sz="9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10–30 ИЮЛЯ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518795" y="2747010"/>
            <a:ext cx="4448810" cy="90551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dirty="0">
                <a:solidFill>
                  <a:srgbClr val="2C2926"/>
                </a:solidFill>
                <a:latin typeface="Bricolage Grotesque SemiBold" panose="020B0605040402000204" pitchFamily="34" charset="0"/>
                <a:ea typeface="Bricolage Grotesque SemiBold" panose="020B0605040402000204" pitchFamily="34" charset="-122"/>
                <a:cs typeface="Bricolage Grotesque SemiBold" panose="020B0605040402000204" pitchFamily="34" charset="-120"/>
              </a:rPr>
              <a:t>День профилактики алкоголизма в Гомельском областном наркологическом диспансере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518795" y="3703320"/>
            <a:ext cx="4448810" cy="45720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9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Алкоголь маскирует проблемы, разрушая здоровье, отношения и жизнь. </a:t>
            </a:r>
            <a:r>
              <a:rPr lang="en-US" sz="900" b="1" dirty="0">
                <a:solidFill>
                  <a:srgbClr val="2C2926"/>
                </a:solidFill>
                <a:latin typeface="Inter Bold" panose="02000503000000020004" pitchFamily="34" charset="0"/>
                <a:ea typeface="Inter Bold" panose="02000503000000020004" pitchFamily="34" charset="-122"/>
                <a:cs typeface="Inter Bold" panose="02000503000000020004" pitchFamily="34" charset="-120"/>
              </a:rPr>
              <a:t>Помощь доступна каждому — уже сегодня.</a:t>
            </a:r>
            <a:endParaRPr lang="en-US" sz="9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795" y="4081145"/>
            <a:ext cx="4448810" cy="125920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10565" y="4189730"/>
            <a:ext cx="4121785" cy="1638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📞</a:t>
            </a:r>
            <a:r>
              <a:rPr lang="en-US" sz="1150" dirty="0">
                <a:solidFill>
                  <a:srgbClr val="2C2926"/>
                </a:solidFill>
                <a:latin typeface="Bricolage Grotesque SemiBold" panose="020B0605040402000204" pitchFamily="34" charset="0"/>
                <a:ea typeface="Bricolage Grotesque SemiBold" panose="020B0605040402000204" pitchFamily="34" charset="-122"/>
                <a:cs typeface="Bricolage Grotesque SemiBold" panose="020B0605040402000204" pitchFamily="34" charset="-120"/>
              </a:rPr>
              <a:t> Прямые телефонные линии</a:t>
            </a:r>
            <a:endParaRPr lang="en-US" sz="1150" dirty="0"/>
          </a:p>
        </p:txBody>
      </p:sp>
      <p:sp>
        <p:nvSpPr>
          <p:cNvPr id="9" name="Text 5"/>
          <p:cNvSpPr/>
          <p:nvPr/>
        </p:nvSpPr>
        <p:spPr>
          <a:xfrm>
            <a:off x="710565" y="4382770"/>
            <a:ext cx="4121785" cy="92202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0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Вы можете задать вопросы врача</a:t>
            </a:r>
            <a:r>
              <a:rPr lang="ru-RU" altLang="en-US" sz="10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м </a:t>
            </a:r>
            <a:r>
              <a:rPr lang="en-US" sz="10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психиатрам-наркологам</a:t>
            </a:r>
            <a:r>
              <a:rPr lang="ru-RU" altLang="en-US" sz="10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 : 10.07.2026 - 8(0232)53-34-34 с 9.00 до 11.00;</a:t>
            </a:r>
            <a:endParaRPr lang="ru-RU" altLang="en-US" sz="1000" dirty="0">
              <a:solidFill>
                <a:srgbClr val="2C2926"/>
              </a:solidFill>
              <a:latin typeface="Inter" panose="02000503000000020004" pitchFamily="34" charset="0"/>
              <a:ea typeface="Inter" panose="02000503000000020004" pitchFamily="34" charset="-122"/>
              <a:cs typeface="Inter" panose="02000503000000020004" pitchFamily="34" charset="-120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ru-RU" altLang="en-US" sz="10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13.07.2026 - 8(0232)34-01-66 </a:t>
            </a:r>
            <a:r>
              <a:rPr lang="ru-RU" altLang="en-US" sz="10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  <a:sym typeface="+mn-ea"/>
              </a:rPr>
              <a:t>с 10.00 до 12.00;</a:t>
            </a:r>
            <a:endParaRPr lang="ru-RU" altLang="en-US" sz="1000" dirty="0">
              <a:solidFill>
                <a:srgbClr val="2C2926"/>
              </a:solidFill>
              <a:latin typeface="Inter" panose="02000503000000020004" pitchFamily="34" charset="0"/>
              <a:ea typeface="Inter" panose="02000503000000020004" pitchFamily="34" charset="-122"/>
              <a:cs typeface="Inter" panose="02000503000000020004" pitchFamily="34" charset="-120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ru-RU" altLang="en-US" sz="10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15.07.2026 - 8(0232)32-96-40 </a:t>
            </a:r>
            <a:r>
              <a:rPr lang="ru-RU" altLang="en-US" sz="10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  <a:sym typeface="+mn-ea"/>
              </a:rPr>
              <a:t>с 10.00 до 12.00;</a:t>
            </a:r>
            <a:endParaRPr lang="ru-RU" altLang="en-US" sz="1000" dirty="0">
              <a:solidFill>
                <a:srgbClr val="2C2926"/>
              </a:solidFill>
              <a:latin typeface="Inter" panose="02000503000000020004" pitchFamily="34" charset="0"/>
              <a:ea typeface="Inter" panose="02000503000000020004" pitchFamily="34" charset="-122"/>
              <a:cs typeface="Inter" panose="02000503000000020004" pitchFamily="34" charset="-120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ru-RU" altLang="en-US" sz="10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17.07.2026 - 8(0232)25-55-09 </a:t>
            </a:r>
            <a:r>
              <a:rPr lang="ru-RU" altLang="en-US" sz="100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  <a:sym typeface="+mn-ea"/>
              </a:rPr>
              <a:t> с 9.00 до 11.00.</a:t>
            </a:r>
            <a:endParaRPr lang="ru-RU" altLang="en-US" sz="1000" dirty="0">
              <a:solidFill>
                <a:srgbClr val="2C2926"/>
              </a:solidFill>
              <a:latin typeface="Inter" panose="02000503000000020004" pitchFamily="34" charset="0"/>
              <a:ea typeface="Inter" panose="02000503000000020004" pitchFamily="34" charset="-122"/>
              <a:cs typeface="Inter" panose="02000503000000020004" pitchFamily="34" charset="-12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475" y="5409565"/>
            <a:ext cx="4448810" cy="141160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10848" y="5553060"/>
            <a:ext cx="4121854" cy="1882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💬</a:t>
            </a:r>
            <a:r>
              <a:rPr lang="en-US" sz="1150" dirty="0">
                <a:solidFill>
                  <a:srgbClr val="2C2926"/>
                </a:solidFill>
                <a:latin typeface="Bricolage Grotesque SemiBold" panose="020B0605040402000204" pitchFamily="34" charset="0"/>
                <a:ea typeface="Bricolage Grotesque SemiBold" panose="020B0605040402000204" pitchFamily="34" charset="-122"/>
                <a:cs typeface="Bricolage Grotesque SemiBold" panose="020B0605040402000204" pitchFamily="34" charset="-120"/>
              </a:rPr>
              <a:t> Консультации</a:t>
            </a:r>
            <a:r>
              <a:rPr lang="ru-RU" altLang="en-US" sz="1150" dirty="0">
                <a:solidFill>
                  <a:srgbClr val="2C2926"/>
                </a:solidFill>
                <a:latin typeface="Bricolage Grotesque SemiBold" panose="020B0605040402000204" pitchFamily="34" charset="0"/>
                <a:ea typeface="Bricolage Grotesque SemiBold" panose="020B0605040402000204" pitchFamily="34" charset="-122"/>
                <a:cs typeface="Bricolage Grotesque SemiBold" panose="020B0605040402000204" pitchFamily="34" charset="-120"/>
              </a:rPr>
              <a:t> по вопросам:</a:t>
            </a:r>
            <a:endParaRPr lang="ru-RU" altLang="en-US" sz="1150" dirty="0">
              <a:solidFill>
                <a:srgbClr val="2C2926"/>
              </a:solidFill>
              <a:latin typeface="Bricolage Grotesque SemiBold" panose="020B0605040402000204" pitchFamily="34" charset="0"/>
              <a:ea typeface="Bricolage Grotesque SemiBold" panose="020B0605040402000204" pitchFamily="34" charset="-122"/>
              <a:cs typeface="Bricolage Grotesque SemiBold" panose="020B0605040402000204" pitchFamily="34" charset="-12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10565" y="5788025"/>
            <a:ext cx="4121785" cy="86868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171450" indent="-171450" algn="l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ru-RU" altLang="en-US" sz="1000" dirty="0"/>
              <a:t>Организации и оказания наркологической помощи населению;</a:t>
            </a:r>
            <a:endParaRPr lang="ru-RU" altLang="en-US" sz="1000" dirty="0"/>
          </a:p>
          <a:p>
            <a:pPr marL="171450" indent="-171450" algn="l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ru-RU" altLang="en-US" sz="1000" dirty="0"/>
              <a:t>Профилактики алкоголизма в трудовых коллективах;</a:t>
            </a:r>
            <a:endParaRPr lang="ru-RU" altLang="en-US" sz="1000" dirty="0"/>
          </a:p>
          <a:p>
            <a:pPr marL="171450" indent="-171450" algn="l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ru-RU" altLang="en-US" sz="1000" dirty="0"/>
              <a:t>Оказания наркологической помощи подросткам;</a:t>
            </a:r>
            <a:endParaRPr lang="ru-RU" altLang="en-US" sz="1000" dirty="0"/>
          </a:p>
          <a:p>
            <a:pPr marL="171450" indent="-171450" algn="l">
              <a:lnSpc>
                <a:spcPct val="110000"/>
              </a:lnSpc>
              <a:buFont typeface="Wingdings" panose="05000000000000000000" charset="0"/>
              <a:buChar char="ü"/>
            </a:pPr>
            <a:r>
              <a:rPr lang="ru-RU" altLang="en-US" sz="1000" dirty="0"/>
              <a:t>Лечения алкогольной зависимости и реабилитации лиц, страдающих зависимостью;</a:t>
            </a:r>
            <a:endParaRPr lang="ru-RU" altLang="en-US" sz="1000" dirty="0"/>
          </a:p>
          <a:p>
            <a:pPr marL="0" indent="0" algn="l">
              <a:lnSpc>
                <a:spcPct val="110000"/>
              </a:lnSpc>
              <a:buNone/>
            </a:pPr>
            <a:endParaRPr lang="ru-RU" altLang="en-US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94200" y="6597015"/>
            <a:ext cx="1092200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67605" y="6597015"/>
            <a:ext cx="518795" cy="2241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8949" y="780589"/>
            <a:ext cx="4448502" cy="139008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900" dirty="0">
                <a:solidFill>
                  <a:srgbClr val="2C2926"/>
                </a:solidFill>
                <a:latin typeface="Bricolage Grotesque SemiBold" panose="020B0605040402000204" pitchFamily="34" charset="0"/>
                <a:ea typeface="Bricolage Grotesque SemiBold" panose="020B0605040402000204" pitchFamily="34" charset="-122"/>
                <a:cs typeface="Bricolage Grotesque SemiBold" panose="020B0605040402000204" pitchFamily="34" charset="-120"/>
              </a:rPr>
              <a:t>Признать проблему — это первый шаг к выздоровлению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518949" y="2541344"/>
            <a:ext cx="4448502" cy="1186041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Раннее обращение к специалисту помогает </a:t>
            </a:r>
            <a:r>
              <a:rPr lang="en-US" sz="1450" b="1" dirty="0">
                <a:solidFill>
                  <a:srgbClr val="2C2926"/>
                </a:solidFill>
                <a:latin typeface="Inter Bold" panose="02000503000000020004" pitchFamily="34" charset="0"/>
                <a:ea typeface="Inter Bold" panose="02000503000000020004" pitchFamily="34" charset="-122"/>
                <a:cs typeface="Inter Bold" panose="02000503000000020004" pitchFamily="34" charset="-120"/>
              </a:rPr>
              <a:t>предотвратить зависимость</a:t>
            </a:r>
            <a:r>
              <a:rPr lang="en-US" sz="145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 и сохранить качество жизни. Не откладывайте заботу о себе и близких.</a:t>
            </a:r>
            <a:endParaRPr lang="en-US" sz="1450" dirty="0"/>
          </a:p>
        </p:txBody>
      </p:sp>
      <p:sp>
        <p:nvSpPr>
          <p:cNvPr id="4" name="Shape 2"/>
          <p:cNvSpPr/>
          <p:nvPr/>
        </p:nvSpPr>
        <p:spPr>
          <a:xfrm>
            <a:off x="518949" y="3935894"/>
            <a:ext cx="4448502" cy="1037764"/>
          </a:xfrm>
          <a:prstGeom prst="roundRect">
            <a:avLst>
              <a:gd name="adj" fmla="val 7501"/>
            </a:avLst>
          </a:prstGeom>
          <a:solidFill>
            <a:srgbClr val="F8ECD3"/>
          </a:solidFill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284" y="4202490"/>
            <a:ext cx="231681" cy="18533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21301" y="4167530"/>
            <a:ext cx="3660815" cy="593021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Inter Bold" panose="02000503000000020004" pitchFamily="34" charset="0"/>
                <a:ea typeface="Inter Bold" panose="02000503000000020004" pitchFamily="34" charset="-122"/>
                <a:cs typeface="Inter Bold" panose="02000503000000020004" pitchFamily="34" charset="-120"/>
              </a:rPr>
              <a:t>Вместе мы сможем сделать шаг к трезвой и полноценной жизни.</a:t>
            </a:r>
            <a:r>
              <a:rPr lang="en-US" sz="1450" dirty="0">
                <a:solidFill>
                  <a:srgbClr val="000000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 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518795" y="5182235"/>
            <a:ext cx="4448810" cy="139573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📢</a:t>
            </a:r>
            <a:r>
              <a:rPr lang="en-US" sz="1450" dirty="0">
                <a:solidFill>
                  <a:srgbClr val="2C2926"/>
                </a:solidFill>
                <a:latin typeface="Inter" panose="02000503000000020004" pitchFamily="34" charset="0"/>
                <a:ea typeface="Inter" panose="02000503000000020004" pitchFamily="34" charset="-122"/>
                <a:cs typeface="Inter" panose="02000503000000020004" pitchFamily="34" charset="-120"/>
              </a:rPr>
              <a:t> </a:t>
            </a:r>
            <a:r>
              <a:rPr lang="en-US" sz="1450" b="1" dirty="0">
                <a:solidFill>
                  <a:srgbClr val="2C2926"/>
                </a:solidFill>
                <a:latin typeface="Inter Bold" panose="02000503000000020004" pitchFamily="34" charset="0"/>
                <a:ea typeface="Inter Bold" panose="02000503000000020004" pitchFamily="34" charset="-122"/>
                <a:cs typeface="Inter Bold" panose="02000503000000020004" pitchFamily="34" charset="-120"/>
              </a:rPr>
              <a:t>П</a:t>
            </a:r>
            <a:r>
              <a:rPr lang="ru-RU" altLang="en-US" sz="1450" b="1" dirty="0">
                <a:solidFill>
                  <a:srgbClr val="2C2926"/>
                </a:solidFill>
                <a:latin typeface="Inter Bold" panose="02000503000000020004" pitchFamily="34" charset="0"/>
                <a:ea typeface="Inter Bold" panose="02000503000000020004" pitchFamily="34" charset="-122"/>
                <a:cs typeface="Inter Bold" panose="02000503000000020004" pitchFamily="34" charset="-120"/>
              </a:rPr>
              <a:t>риглашаем за консультацией АНОНИМНО и КОНФИДЕНЦИАЛЬНО</a:t>
            </a:r>
            <a:endParaRPr lang="ru-RU" altLang="en-US" sz="1450" b="1" dirty="0">
              <a:solidFill>
                <a:srgbClr val="2C2926"/>
              </a:solidFill>
              <a:latin typeface="Inter Bold" panose="02000503000000020004" pitchFamily="34" charset="0"/>
              <a:ea typeface="Inter Bold" panose="02000503000000020004" pitchFamily="34" charset="-122"/>
              <a:cs typeface="Inter Bold" panose="02000503000000020004" pitchFamily="34" charset="-120"/>
            </a:endParaRPr>
          </a:p>
          <a:p>
            <a:pPr marL="0" indent="0" algn="ctr">
              <a:lnSpc>
                <a:spcPct val="133000"/>
              </a:lnSpc>
              <a:buNone/>
            </a:pPr>
            <a:r>
              <a:rPr lang="ru-RU" altLang="en-US" sz="1600" b="1" dirty="0"/>
              <a:t>г.Гомель ул.Никольская, 26, ул.Богданова, 12, ул.Ефремова, 2, к.2</a:t>
            </a:r>
            <a:endParaRPr lang="ru-RU" altLang="en-US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3410" y="6559550"/>
            <a:ext cx="966470" cy="288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WPS Presentation</Application>
  <PresentationFormat>On-screen Show (16:9)</PresentationFormat>
  <Paragraphs>30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0" baseType="lpstr">
      <vt:lpstr>Arial</vt:lpstr>
      <vt:lpstr>SimSun</vt:lpstr>
      <vt:lpstr>Wingdings</vt:lpstr>
      <vt:lpstr>Inter</vt:lpstr>
      <vt:lpstr>Inter</vt:lpstr>
      <vt:lpstr>Inter</vt:lpstr>
      <vt:lpstr>Bricolage Grotesque SemiBold</vt:lpstr>
      <vt:lpstr>Bricolage Grotesque SemiBold</vt:lpstr>
      <vt:lpstr>Bricolage Grotesque SemiBold</vt:lpstr>
      <vt:lpstr>Inter Bold</vt:lpstr>
      <vt:lpstr>Inter Bold</vt:lpstr>
      <vt:lpstr>Inter Bold</vt:lpstr>
      <vt:lpstr>Twemoji Mozilla</vt:lpstr>
      <vt:lpstr>Segoe Print</vt:lpstr>
      <vt:lpstr>Twemoji Mozilla</vt:lpstr>
      <vt:lpstr>Twemoji Mozilla</vt:lpstr>
      <vt:lpstr>Calibri</vt:lpstr>
      <vt:lpstr>Microsoft YaHei</vt:lpstr>
      <vt:lpstr>Arial Unicode MS</vt:lpstr>
      <vt:lpstr>MingLiU-ExtB</vt:lpstr>
      <vt:lpstr>Wingdings</vt:lpstr>
      <vt:lpstr>Calibri</vt:lpstr>
      <vt:lpstr>Times New Roman</vt:lpstr>
      <vt:lpstr>Wingdings</vt:lpstr>
      <vt:lpstr>Century Schoolbook</vt:lpstr>
      <vt:lpstr>Bookman Old Style</vt:lpstr>
      <vt:lpstr>Malgun Gothic Semilight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WPS_1777117166</cp:lastModifiedBy>
  <cp:revision>2</cp:revision>
  <dcterms:created xsi:type="dcterms:W3CDTF">2026-07-14T12:35:00Z</dcterms:created>
  <dcterms:modified xsi:type="dcterms:W3CDTF">2026-07-14T13:13:58Z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1049-12.1.0.26880</vt:lpwstr>
  </property>
  <property fmtid="{D5CDD505-2E9C-101B-9397-08002B2CF9AE}" pid="3" name="ICV">
    <vt:lpwstr>6519A1CE00954802ABDCF97E9F8C59A7_13</vt:lpwstr>
  </property>
</Properties>
</file>